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CC3300"/>
    <a:srgbClr val="FFFFFF"/>
    <a:srgbClr val="FFFF66"/>
    <a:srgbClr val="660033"/>
    <a:srgbClr val="800000"/>
    <a:srgbClr val="A50021"/>
    <a:srgbClr val="A20000"/>
    <a:srgbClr val="640000"/>
    <a:srgbClr val="6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5" autoAdjust="0"/>
    <p:restoredTop sz="92401" autoAdjust="0"/>
  </p:normalViewPr>
  <p:slideViewPr>
    <p:cSldViewPr>
      <p:cViewPr>
        <p:scale>
          <a:sx n="66" d="100"/>
          <a:sy n="66" d="100"/>
        </p:scale>
        <p:origin x="-124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F62A58-F854-4222-8E6F-D77B21C8C6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BAAE73-8607-47A6-B3D6-D7A896519B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30CD4-F111-4A4C-A238-3578B547CEFD}" type="slidenum">
              <a:rPr lang="en-US"/>
              <a:pPr/>
              <a:t>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30CD4-F111-4A4C-A238-3578B547CEFD}" type="slidenum">
              <a:rPr lang="en-US"/>
              <a:pPr/>
              <a:t>15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FC5CF-9126-41F9-92C4-5A43B0C9D9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90F3C-4645-4789-98EE-1819DDED8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2B69E-71AA-48FA-90FA-77FD55096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D69C6-899E-48DE-B392-3A3D5F232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C3400-1E1C-4DC9-A18A-CEDD7D44E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DD68-88BB-4FD6-8E5B-BFC3D1391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0B966-B4B3-4C66-8CCB-D4647746A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30AA-B00B-4862-B9D1-15A398FB5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1451E-2243-40D4-8786-FD8DC5311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F57E5-397D-487C-A4F5-6415EA9AD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00000"/>
            </a:gs>
            <a:gs pos="100000">
              <a:srgbClr val="A2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258952-E943-4E2A-AC5F-C3B5811DCC5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248400"/>
          </a:xfrm>
        </p:spPr>
        <p:txBody>
          <a:bodyPr>
            <a:no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  <a:tabLst>
                <a:tab pos="398463" algn="l"/>
              </a:tabLst>
            </a:pP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EVALUATING</a:t>
            </a:r>
            <a:b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FOR-PROFIT </a:t>
            </a:r>
            <a:b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ONLINE LEARNING </a:t>
            </a:r>
            <a:b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PROGRAMS</a:t>
            </a: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Jack Powers</a:t>
            </a:r>
            <a:b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Education Networks: Power, Wealth, Cyberspace and the</a:t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Digital Mind / Profs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Picciano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and Spring  / Nov 2011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3999" cy="556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3352800"/>
            <a:ext cx="9144000" cy="374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OUTCOMES ANALYSIS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7391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465138" algn="l"/>
                <a:tab pos="5486400" algn="r"/>
                <a:tab pos="6807200" algn="r"/>
              </a:tabLs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	</a:t>
            </a:r>
            <a:endParaRPr lang="en-US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465138" algn="l"/>
                <a:tab pos="5486400" algn="r"/>
                <a:tab pos="6807200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University of Phoenix On-Line</a:t>
            </a:r>
          </a:p>
          <a:p>
            <a:pPr algn="l">
              <a:tabLst>
                <a:tab pos="465138" algn="l"/>
                <a:tab pos="5486400" algn="r"/>
                <a:tab pos="6807200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CollegeResults.org</a:t>
            </a:r>
          </a:p>
          <a:p>
            <a:pPr algn="l">
              <a:tabLst>
                <a:tab pos="465138" algn="l"/>
                <a:tab pos="5486400" algn="r"/>
                <a:tab pos="6807200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Six Year Graduation Rate	4.2%	</a:t>
            </a:r>
          </a:p>
          <a:p>
            <a:pPr algn="l">
              <a:spcBef>
                <a:spcPts val="2400"/>
              </a:spcBef>
              <a:spcAft>
                <a:spcPts val="1200"/>
              </a:spcAft>
              <a:tabLst>
                <a:tab pos="465138" algn="l"/>
                <a:tab pos="5195888" algn="ctr"/>
                <a:tab pos="6575425" algn="r"/>
              </a:tabLst>
            </a:pP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2009 RESULTS	PHOENIX	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TENN</a:t>
            </a:r>
            <a:endParaRPr lang="en-US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465138" algn="l"/>
                <a:tab pos="5486400" algn="r"/>
                <a:tab pos="6807200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Associate of Arts in Business	47%	75.1%	</a:t>
            </a:r>
          </a:p>
          <a:p>
            <a:pPr algn="l">
              <a:tabLst>
                <a:tab pos="465138" algn="l"/>
                <a:tab pos="5486400" algn="r"/>
                <a:tab pos="6807200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Bachelor’s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Science in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	Business/Management	70%	85.2</a:t>
            </a:r>
          </a:p>
          <a:p>
            <a:pPr algn="l">
              <a:tabLst>
                <a:tab pos="465138" algn="l"/>
                <a:tab pos="5951538" algn="dec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OUTCOMES ANALYSIS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19200"/>
            <a:ext cx="7391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465138" algn="l"/>
                <a:tab pos="5486400" algn="r"/>
                <a:tab pos="6807200" algn="r"/>
              </a:tabLs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	</a:t>
            </a:r>
            <a:endParaRPr lang="en-US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465138" algn="l"/>
                <a:tab pos="5486400" algn="r"/>
                <a:tab pos="6807200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Tennessee Employment Stats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University of Phoenix On-Line</a:t>
            </a:r>
          </a:p>
          <a:p>
            <a:pPr algn="l">
              <a:spcBef>
                <a:spcPts val="2400"/>
              </a:spcBef>
              <a:spcAft>
                <a:spcPts val="1200"/>
              </a:spcAft>
              <a:tabLst>
                <a:tab pos="465138" algn="l"/>
                <a:tab pos="5195888" algn="ctr"/>
                <a:tab pos="6575425" algn="r"/>
              </a:tabLst>
            </a:pP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2009 EMPLOYMENT RESULTS	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PLACEABLE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PLACED</a:t>
            </a:r>
          </a:p>
          <a:p>
            <a:pPr algn="l">
              <a:tabLst>
                <a:tab pos="465138" algn="l"/>
                <a:tab pos="5486400" algn="r"/>
                <a:tab pos="6807200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Associate of Arts in Business	145	&lt; 10	</a:t>
            </a:r>
          </a:p>
          <a:p>
            <a:pPr algn="l">
              <a:tabLst>
                <a:tab pos="465138" algn="l"/>
                <a:tab pos="5486400" algn="r"/>
                <a:tab pos="6807200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Bachelor’s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Science in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	Business/Management	46	&lt; 10</a:t>
            </a:r>
          </a:p>
          <a:p>
            <a:pPr algn="l">
              <a:tabLst>
                <a:tab pos="465138" algn="l"/>
                <a:tab pos="5951538" algn="dec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OUTCOMES 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Payscale.com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1143000"/>
            <a:ext cx="62198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" y="2895600"/>
            <a:ext cx="767287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105400"/>
            <a:ext cx="3429000" cy="120032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 Black" pitchFamily="34" charset="0"/>
              </a:rPr>
              <a:t>UOP’s</a:t>
            </a:r>
            <a:r>
              <a:rPr lang="en-US" sz="1800" dirty="0" smtClean="0">
                <a:latin typeface="Arial Black" pitchFamily="34" charset="0"/>
              </a:rPr>
              <a:t> Cost of B.S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$33,800 to $74,500</a:t>
            </a:r>
          </a:p>
          <a:p>
            <a:r>
              <a:rPr lang="en-US" sz="1800" dirty="0" smtClean="0">
                <a:latin typeface="Arial Black" pitchFamily="34" charset="0"/>
              </a:rPr>
              <a:t>Mean Debt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$30,799</a:t>
            </a:r>
            <a:endParaRPr lang="en-US" sz="1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ONLINE LEARNING EVOLUTION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066800"/>
            <a:ext cx="6781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Consistent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Transparent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Aligned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Interoperable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Compliant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Marketed</a:t>
            </a:r>
            <a:endParaRPr lang="en-US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248400"/>
          </a:xfrm>
        </p:spPr>
        <p:txBody>
          <a:bodyPr>
            <a:no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  <a:tabLst>
                <a:tab pos="398463" algn="l"/>
              </a:tabLst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EVALUATING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FOR-PROFIT 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ONLINE LEARNING 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PROGRAMS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spc="-1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Jack Powers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Education Networks: Power, Wealth, Cyberspace and the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Digital Mind / Profs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Picciano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Spring  / Nov 2011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JPowers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@ IN3.ORG /  646-207-1967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4191000"/>
            <a:ext cx="2540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6387" y="1981200"/>
            <a:ext cx="29194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29200" y="1981200"/>
            <a:ext cx="213438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6000" y="4191000"/>
            <a:ext cx="22098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52600" y="3124200"/>
            <a:ext cx="277971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FOR-PROFIT  /  PRIVATE SECTOR</a:t>
            </a:r>
            <a:br>
              <a:rPr lang="en-US" sz="3600" dirty="0" smtClean="0">
                <a:latin typeface="Arial Black" pitchFamily="34" charset="0"/>
              </a:rPr>
            </a:br>
            <a:r>
              <a:rPr lang="en-US" sz="3600" dirty="0" smtClean="0">
                <a:latin typeface="Arial Black" pitchFamily="34" charset="0"/>
              </a:rPr>
              <a:t> ONLINE LEARNING PROVIDERS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219200" y="1676400"/>
            <a:ext cx="67021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MEASURING INPUTS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3716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Campus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Student Life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Faculty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Program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Costs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BUSINESS &amp; TECHNICAL PROGRAMS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066800"/>
            <a:ext cx="48895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91000" y="1219200"/>
            <a:ext cx="4724400" cy="53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ONLINE LEARNING QUALITY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524000"/>
            <a:ext cx="310244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67200" y="1143000"/>
            <a:ext cx="418195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QUALITY MATTERS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066800"/>
            <a:ext cx="872966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QUALITY MATTERS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143000"/>
            <a:ext cx="8729663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328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MEASURING OUTCOMES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371600"/>
            <a:ext cx="441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Retention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Graduation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Placement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Salary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TENNESSEE REPORTS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Tennessee Higher Education Commission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88094"/>
            <a:ext cx="9144000" cy="556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AUDIO_DECODED" val="1"/>
  <p:tag name="PUBLISH_TITLE" val="070301 CTEgraphicseverywhere"/>
  <p:tag name="ARTICULATE_PUBLISH_PATH" val="C:\Documents and Settings\Administrator\My Documents\Powerpoint\060517PLUS"/>
  <p:tag name="ARTICULATE_LOGO" val="ddlogo.jpg"/>
  <p:tag name="ARTICULATE_PRESENTER" val="Jack Powers"/>
  <p:tag name="ARTICULATE_PRESENTER_GUID" val="320661A0ED77"/>
  <p:tag name="ARTICULATE_LMS" val="0"/>
  <p:tag name="ARTICULATE_TEMPLATE" val="Tradeshow Loop"/>
  <p:tag name="LMS_PUBLISH" val="No"/>
  <p:tag name="PLAYERLOGOHEIGHT" val="105"/>
  <p:tag name="PLAYERLOGOWIDTH" val="200"/>
  <p:tag name="LAUNCHINNEWWINDOW" val="1"/>
  <p:tag name="LASTPUBLISHED" val="C:\Documents and Settings\Administrator\My Documents\Powerpoint\060517PLUS\070301 CTEgraphicseverywhere\launcher.html"/>
  <p:tag name="ART_ENCODE_TYPE" val="0"/>
  <p:tag name="ART_ENCODE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5.523"/>
  <p:tag name="AUDIO_ID" val="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5.523"/>
  <p:tag name="AUDIO_ID" val="260"/>
</p:tagLst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800000"/>
      </a:dk2>
      <a:lt2>
        <a:srgbClr val="FFFFFF"/>
      </a:lt2>
      <a:accent1>
        <a:srgbClr val="CC6600"/>
      </a:accent1>
      <a:accent2>
        <a:srgbClr val="6600FF"/>
      </a:accent2>
      <a:accent3>
        <a:srgbClr val="C0AAAA"/>
      </a:accent3>
      <a:accent4>
        <a:srgbClr val="DADADA"/>
      </a:accent4>
      <a:accent5>
        <a:srgbClr val="E2B8AA"/>
      </a:accent5>
      <a:accent6>
        <a:srgbClr val="5C00E7"/>
      </a:accent6>
      <a:hlink>
        <a:srgbClr val="CCCCFF"/>
      </a:hlink>
      <a:folHlink>
        <a:srgbClr val="B2B2B2"/>
      </a:folHlink>
    </a:clrScheme>
    <a:fontScheme name="Default Design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4263</TotalTime>
  <Words>77</Words>
  <Application>Microsoft Office PowerPoint</Application>
  <PresentationFormat>On-screen Show (4:3)</PresentationFormat>
  <Paragraphs>60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EVALUATING FOR-PROFIT  ONLINE LEARNING  PROGRAMS  Jack Powers Education Networks: Power, Wealth, Cyberspace and the  Digital Mind / Profs Picciano and Spring  / Nov 2011</vt:lpstr>
      <vt:lpstr>FOR-PROFIT  /  PRIVATE SECTOR  ONLINE LEARNING PROVIDERS</vt:lpstr>
      <vt:lpstr>MEASURING INPUTS</vt:lpstr>
      <vt:lpstr>BUSINESS &amp; TECHNICAL PROGRAMS</vt:lpstr>
      <vt:lpstr>ONLINE LEARNING QUALITY</vt:lpstr>
      <vt:lpstr>QUALITY MATTERS</vt:lpstr>
      <vt:lpstr>QUALITY MATTERS</vt:lpstr>
      <vt:lpstr>MEASURING OUTCOMES</vt:lpstr>
      <vt:lpstr>TENNESSEE REPORTS Tennessee Higher Education Commission</vt:lpstr>
      <vt:lpstr>Slide 10</vt:lpstr>
      <vt:lpstr>OUTCOMES ANALYSIS</vt:lpstr>
      <vt:lpstr>OUTCOMES ANALYSIS</vt:lpstr>
      <vt:lpstr>OUTCOMES ANALYSIS Payscale.com</vt:lpstr>
      <vt:lpstr>ONLINE LEARNING EVOLUTION</vt:lpstr>
      <vt:lpstr>EVALUATING FOR-PROFIT  ONLINE LEARNING  PROGRAMS  Jack Powers Education Networks: Power, Wealth, Cyberspace and the  Digital Mind / Profs Picciano and Spring  / Nov 2011  JPowers @ IN3.ORG /  646-207-1967</vt:lpstr>
    </vt:vector>
  </TitlesOfParts>
  <Company>IN3.ORG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Jack Powers</dc:creator>
  <cp:lastModifiedBy>Jack Powers</cp:lastModifiedBy>
  <cp:revision>207</cp:revision>
  <cp:lastPrinted>2007-11-06T01:14:43Z</cp:lastPrinted>
  <dcterms:created xsi:type="dcterms:W3CDTF">2005-02-16T02:48:22Z</dcterms:created>
  <dcterms:modified xsi:type="dcterms:W3CDTF">2011-11-22T17:43:56Z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110315 ITP MindBlow</vt:lpwstr>
  </property>
</Properties>
</file>